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01" r:id="rId3"/>
    <p:sldId id="256" r:id="rId4"/>
    <p:sldId id="317" r:id="rId5"/>
    <p:sldId id="281" r:id="rId6"/>
    <p:sldId id="278" r:id="rId7"/>
    <p:sldId id="318" r:id="rId8"/>
    <p:sldId id="277" r:id="rId9"/>
    <p:sldId id="302" r:id="rId10"/>
    <p:sldId id="303" r:id="rId11"/>
    <p:sldId id="304" r:id="rId12"/>
    <p:sldId id="305" r:id="rId13"/>
    <p:sldId id="282" r:id="rId14"/>
    <p:sldId id="271" r:id="rId15"/>
    <p:sldId id="294" r:id="rId16"/>
    <p:sldId id="269" r:id="rId17"/>
    <p:sldId id="323" r:id="rId18"/>
    <p:sldId id="265" r:id="rId19"/>
    <p:sldId id="322" r:id="rId20"/>
    <p:sldId id="279" r:id="rId21"/>
    <p:sldId id="308" r:id="rId22"/>
    <p:sldId id="307" r:id="rId23"/>
    <p:sldId id="306" r:id="rId24"/>
    <p:sldId id="321" r:id="rId25"/>
    <p:sldId id="283" r:id="rId26"/>
    <p:sldId id="288" r:id="rId27"/>
    <p:sldId id="320" r:id="rId28"/>
    <p:sldId id="286" r:id="rId29"/>
    <p:sldId id="290" r:id="rId30"/>
    <p:sldId id="315" r:id="rId31"/>
    <p:sldId id="291" r:id="rId32"/>
    <p:sldId id="314" r:id="rId33"/>
    <p:sldId id="312" r:id="rId34"/>
    <p:sldId id="313" r:id="rId35"/>
    <p:sldId id="310" r:id="rId36"/>
    <p:sldId id="316" r:id="rId3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03" autoAdjust="0"/>
  </p:normalViewPr>
  <p:slideViewPr>
    <p:cSldViewPr>
      <p:cViewPr varScale="1">
        <p:scale>
          <a:sx n="77" d="100"/>
          <a:sy n="77" d="100"/>
        </p:scale>
        <p:origin x="-25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EEA4B-5EAF-4275-A6BA-68421E83B7DB}" type="datetimeFigureOut">
              <a:rPr lang="fr-BE" smtClean="0"/>
              <a:t>6/26/14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359B0-C182-42B1-9D71-4395E40BF46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47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84FD-8FF4-4C19-ACD4-21D3BCB11B5D}" type="datetimeFigureOut">
              <a:rPr lang="fr-BE" smtClean="0"/>
              <a:t>6/26/14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5DE1-DCF9-496F-9739-96A305760F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7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325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824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666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8977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20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0800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8794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0931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297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4273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19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5885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8477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457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0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0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984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0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170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95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167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DE1-DCF9-496F-9739-96A305760FD8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880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319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23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588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2"/>
          <a:stretch/>
        </p:blipFill>
        <p:spPr>
          <a:xfrm>
            <a:off x="7596336" y="317136"/>
            <a:ext cx="1152128" cy="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1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124200" y="59594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7A547AD-B1DD-4319-A744-9A1FEF4D8DE7}" type="datetime1">
              <a:rPr lang="fr-FR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6/26/14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345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2"/>
          <a:stretch/>
        </p:blipFill>
        <p:spPr>
          <a:xfrm>
            <a:off x="7596336" y="317136"/>
            <a:ext cx="1152128" cy="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57200" y="20955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048000"/>
            <a:ext cx="8253984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457200" y="5410200"/>
            <a:ext cx="82296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7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1430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5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6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0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5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7861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254125"/>
            <a:ext cx="82296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2724150"/>
            <a:ext cx="8229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47675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50"/>
            <a:ext cx="82296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05100"/>
            <a:ext cx="8229600" cy="26098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49"/>
            <a:ext cx="8229600" cy="84772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7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49"/>
            <a:ext cx="82296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1013"/>
            <a:ext cx="8229600" cy="4411662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3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302626" cy="1362075"/>
          </a:xfrm>
        </p:spPr>
        <p:txBody>
          <a:bodyPr anchor="t"/>
          <a:lstStyle>
            <a:lvl1pPr algn="ctr">
              <a:defRPr sz="28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302626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rgbClr val="00529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2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83185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94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76676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6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3008313" cy="666750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8350"/>
            <a:ext cx="5111750" cy="53943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7275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768349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dirty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9533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07933"/>
            <a:ext cx="1008112" cy="3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38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601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085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57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620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846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33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954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66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775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082F-0FEF-4DBA-B3B3-DCC577C3FEB5}" type="datetimeFigureOut">
              <a:rPr lang="fr-BE" smtClean="0"/>
              <a:t>6/26/14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80CB-3335-4538-89C4-3F4F7B9918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84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add a TITLE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51013"/>
            <a:ext cx="82296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add a sub-title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CH" smtClean="0"/>
              <a:t>Fourth level</a:t>
            </a:r>
            <a:endParaRPr lang="fr-FR" smtClean="0"/>
          </a:p>
          <a:p>
            <a:pPr lvl="4"/>
            <a:r>
              <a:rPr lang="fr-F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5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CE003C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005291"/>
          </a:solidFill>
          <a:latin typeface="Arial"/>
          <a:ea typeface="MS PGothic" pitchFamily="34" charset="-128"/>
          <a:cs typeface="Arial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3.0/deed.en_US" TargetMode="External"/><Relationship Id="rId4" Type="http://schemas.openxmlformats.org/officeDocument/2006/relationships/hyperlink" Target="http://creativecommons.org/licenses/by-nc/3.0/" TargetMode="External"/><Relationship Id="rId5" Type="http://schemas.openxmlformats.org/officeDocument/2006/relationships/hyperlink" Target="http://www.erswhitebook.org/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464496"/>
          </a:xfrm>
        </p:spPr>
        <p:txBody>
          <a:bodyPr>
            <a:noAutofit/>
          </a:bodyPr>
          <a:lstStyle/>
          <a:p>
            <a:r>
              <a:rPr lang="en-US" sz="4800" dirty="0" smtClean="0"/>
              <a:t>Lung Health in </a:t>
            </a:r>
            <a:r>
              <a:rPr lang="en-US" sz="4800" dirty="0" err="1" smtClean="0"/>
              <a:t>europe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facts and figures</a:t>
            </a:r>
            <a:r>
              <a:rPr lang="en-US" sz="4800" dirty="0"/>
              <a:t/>
            </a:r>
            <a:br>
              <a:rPr lang="en-US" sz="4800" dirty="0"/>
            </a:b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268370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3121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9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60170"/>
            <a:ext cx="6712019" cy="38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Diseases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162278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17" y="1340768"/>
            <a:ext cx="54259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14933" r="9280" b="11197"/>
          <a:stretch/>
        </p:blipFill>
        <p:spPr>
          <a:xfrm>
            <a:off x="1547664" y="1267097"/>
            <a:ext cx="5734595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23822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9700" r="7013" b="10891"/>
          <a:stretch/>
        </p:blipFill>
        <p:spPr>
          <a:xfrm>
            <a:off x="1303242" y="980728"/>
            <a:ext cx="6701166" cy="49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624736" cy="5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0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5598" r="4080" b="10266"/>
          <a:stretch/>
        </p:blipFill>
        <p:spPr>
          <a:xfrm>
            <a:off x="1475656" y="980727"/>
            <a:ext cx="6192688" cy="48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585986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"/>
            <a:ext cx="436245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ba\AppData\Local\Microsoft\Windows\Temporary Internet Files\Content.Outlook\L7AOVHXG\White book cover de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3" y="300037"/>
            <a:ext cx="4291393" cy="63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6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ELF\White book\White Book 2013\Small version\Book and infographics\Social media images\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84576" cy="4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2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78992"/>
            <a:ext cx="6512331" cy="45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55486"/>
            <a:ext cx="7183224" cy="45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8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4905" r="4156" b="8019"/>
          <a:stretch/>
        </p:blipFill>
        <p:spPr>
          <a:xfrm>
            <a:off x="1403648" y="1071356"/>
            <a:ext cx="6408712" cy="47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Risk factors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193236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9836" r="6441" b="5788"/>
          <a:stretch/>
        </p:blipFill>
        <p:spPr>
          <a:xfrm>
            <a:off x="1403648" y="908720"/>
            <a:ext cx="6408712" cy="50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10857" r="4081" b="5453"/>
          <a:stretch/>
        </p:blipFill>
        <p:spPr>
          <a:xfrm>
            <a:off x="1475656" y="692696"/>
            <a:ext cx="622534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5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53190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7"/>
            <a:ext cx="5472608" cy="44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4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1215"/>
            <a:ext cx="621043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90872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KEY AIMS</a:t>
            </a:r>
          </a:p>
          <a:p>
            <a:pPr algn="ctr"/>
            <a:endParaRPr lang="en-US" sz="32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‘Lung Health in Europe – Facts and Figures’ is a concise version of the European Respiratory Society publication, The European Lung White Book.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The key aims of both publications are: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To raise awareness of respiratory diseases and their impact on the health of the European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To reach out to the public, patients and the media to help increase understanding of the broad nature of respiratory health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To provide a tool to influence policymakers for the benefit of lung health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14194" r="4993"/>
          <a:stretch/>
        </p:blipFill>
        <p:spPr>
          <a:xfrm>
            <a:off x="1259632" y="1124744"/>
            <a:ext cx="6552728" cy="46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2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17555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7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40" y="1052736"/>
            <a:ext cx="6364588" cy="46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48690"/>
            <a:ext cx="5731186" cy="46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ELF\White book\White Book 2013\Small version\Infographics\Social media images\susceptabilityg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5944"/>
            <a:ext cx="52409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1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5689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Copyright of ‘Lung Health in Europe – facts and figures’</a:t>
            </a:r>
          </a:p>
          <a:p>
            <a:endParaRPr lang="en-US" sz="1600" dirty="0"/>
          </a:p>
          <a:p>
            <a:r>
              <a:rPr lang="en-US" sz="1600" dirty="0" smtClean="0"/>
              <a:t>This work by European Lung Foundation is licensed under a </a:t>
            </a:r>
            <a:r>
              <a:rPr lang="en-US" sz="1600" dirty="0" smtClean="0">
                <a:hlinkClick r:id="rId3"/>
              </a:rPr>
              <a:t>Creative Commons </a:t>
            </a:r>
            <a:r>
              <a:rPr lang="en-US" sz="1600" dirty="0"/>
              <a:t>Attribution-</a:t>
            </a:r>
            <a:r>
              <a:rPr lang="en-US" sz="1600" dirty="0" err="1"/>
              <a:t>NonCommercial</a:t>
            </a:r>
            <a:r>
              <a:rPr lang="en-US" sz="1600" dirty="0"/>
              <a:t> 4.0 </a:t>
            </a:r>
            <a:r>
              <a:rPr lang="en-US" sz="1600" dirty="0" smtClean="0"/>
              <a:t>International </a:t>
            </a:r>
            <a:r>
              <a:rPr lang="en-US" sz="1600" dirty="0" err="1" smtClean="0"/>
              <a:t>licence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/>
              <a:t>You </a:t>
            </a:r>
            <a:r>
              <a:rPr lang="en-US" sz="1600" b="1" dirty="0"/>
              <a:t>are free to:</a:t>
            </a:r>
          </a:p>
          <a:p>
            <a:r>
              <a:rPr lang="en-US" sz="1600" b="1" dirty="0" smtClean="0"/>
              <a:t>Share</a:t>
            </a:r>
            <a:r>
              <a:rPr lang="en-US" sz="1600" dirty="0" smtClean="0"/>
              <a:t> </a:t>
            </a:r>
            <a:r>
              <a:rPr lang="en-US" sz="1600" dirty="0"/>
              <a:t>— copy and redistribute the material in any medium or format </a:t>
            </a:r>
            <a:endParaRPr lang="en-US" sz="1600" b="1" dirty="0" smtClean="0"/>
          </a:p>
          <a:p>
            <a:r>
              <a:rPr lang="en-US" sz="1600" b="1" dirty="0" smtClean="0"/>
              <a:t>Adapt</a:t>
            </a:r>
            <a:r>
              <a:rPr lang="en-US" sz="1600" dirty="0" smtClean="0"/>
              <a:t> </a:t>
            </a:r>
            <a:r>
              <a:rPr lang="en-US" sz="1600" dirty="0"/>
              <a:t>— remix, transform, and build upon the material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The licensor cannot revoke these freedoms as long as you follow the license terms.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Under </a:t>
            </a:r>
            <a:r>
              <a:rPr lang="en-US" sz="1600" b="1" dirty="0"/>
              <a:t>the following terms</a:t>
            </a:r>
            <a:r>
              <a:rPr lang="en-US" sz="1600" b="1" dirty="0" smtClean="0"/>
              <a:t>:</a:t>
            </a:r>
          </a:p>
          <a:p>
            <a:endParaRPr lang="en-US" sz="1600" b="1" dirty="0"/>
          </a:p>
          <a:p>
            <a:r>
              <a:rPr lang="en-US" sz="1600" b="1" dirty="0"/>
              <a:t>Attribution</a:t>
            </a:r>
            <a:r>
              <a:rPr lang="en-US" sz="1600" dirty="0"/>
              <a:t> — You must give </a:t>
            </a:r>
            <a:r>
              <a:rPr lang="en-US" sz="1600" dirty="0">
                <a:hlinkClick r:id="rId4"/>
              </a:rPr>
              <a:t>appropriate credit</a:t>
            </a:r>
            <a:r>
              <a:rPr lang="en-US" sz="1600" dirty="0"/>
              <a:t>, provide a link to the license (</a:t>
            </a:r>
            <a:r>
              <a:rPr lang="en-US" sz="1600" dirty="0" smtClean="0">
                <a:hlinkClick r:id="rId5"/>
              </a:rPr>
              <a:t>www.erswhitebook.org</a:t>
            </a:r>
            <a:r>
              <a:rPr lang="en-US" sz="1600" dirty="0" smtClean="0"/>
              <a:t>), </a:t>
            </a:r>
            <a:r>
              <a:rPr lang="en-US" sz="1600" dirty="0"/>
              <a:t>and </a:t>
            </a:r>
            <a:r>
              <a:rPr lang="en-US" sz="1600" dirty="0">
                <a:hlinkClick r:id="rId4"/>
              </a:rPr>
              <a:t>indicate if changes were made</a:t>
            </a:r>
            <a:r>
              <a:rPr lang="en-US" sz="1600" dirty="0"/>
              <a:t>. You may do so in any reasonable manner, but not in any way that suggests </a:t>
            </a:r>
            <a:r>
              <a:rPr lang="en-US" sz="1600" dirty="0" smtClean="0"/>
              <a:t>the European Respiratory Society/European Lung Foundation endorses </a:t>
            </a:r>
            <a:r>
              <a:rPr lang="en-US" sz="1600" dirty="0"/>
              <a:t>you or your use. </a:t>
            </a:r>
          </a:p>
          <a:p>
            <a:endParaRPr lang="en-US" sz="1600" b="1" dirty="0" smtClean="0"/>
          </a:p>
          <a:p>
            <a:r>
              <a:rPr lang="en-US" sz="1600" b="1" dirty="0" err="1" smtClean="0"/>
              <a:t>NonCommercial</a:t>
            </a:r>
            <a:r>
              <a:rPr lang="en-US" sz="1600" dirty="0" smtClean="0"/>
              <a:t> </a:t>
            </a:r>
            <a:r>
              <a:rPr lang="en-US" sz="1600" dirty="0"/>
              <a:t>— You may not use the material for </a:t>
            </a:r>
            <a:r>
              <a:rPr lang="en-US" sz="1600" dirty="0">
                <a:hlinkClick r:id="rId4"/>
              </a:rPr>
              <a:t>commercial purposes</a:t>
            </a:r>
            <a:r>
              <a:rPr lang="en-US" sz="1600" dirty="0"/>
              <a:t>.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No </a:t>
            </a:r>
            <a:r>
              <a:rPr lang="en-US" sz="1600" b="1" dirty="0"/>
              <a:t>additional restrictions</a:t>
            </a:r>
            <a:r>
              <a:rPr lang="en-US" sz="1600" dirty="0"/>
              <a:t> — You may not apply legal terms or </a:t>
            </a:r>
            <a:r>
              <a:rPr lang="en-US" sz="1600" dirty="0">
                <a:hlinkClick r:id="rId4"/>
              </a:rPr>
              <a:t>technological measures</a:t>
            </a:r>
            <a:r>
              <a:rPr lang="en-US" sz="1600" dirty="0"/>
              <a:t> that legally restrict others from doing anything the license permits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Burden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356298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75" y="980728"/>
            <a:ext cx="6224161" cy="47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96225"/>
            <a:ext cx="696371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21938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Cost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3197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4802" r="5552" b="10325"/>
          <a:stretch/>
        </p:blipFill>
        <p:spPr>
          <a:xfrm>
            <a:off x="1907704" y="1447446"/>
            <a:ext cx="5040560" cy="34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287</Words>
  <Application>Microsoft Macintosh PowerPoint</Application>
  <PresentationFormat>On-screen Show (4:3)</PresentationFormat>
  <Paragraphs>55</Paragraphs>
  <Slides>35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Thème Office</vt:lpstr>
      <vt:lpstr>Lung Health in europe  facts and figures </vt:lpstr>
      <vt:lpstr>PowerPoint Presentation</vt:lpstr>
      <vt:lpstr>PowerPoint Presentation</vt:lpstr>
      <vt:lpstr>Burden</vt:lpstr>
      <vt:lpstr>PowerPoint Presentation</vt:lpstr>
      <vt:lpstr>PowerPoint Presentation</vt:lpstr>
      <vt:lpstr>PowerPoint Presentation</vt:lpstr>
      <vt:lpstr>Cost</vt:lpstr>
      <vt:lpstr>PowerPoint Presentation</vt:lpstr>
      <vt:lpstr>PowerPoint Presentation</vt:lpstr>
      <vt:lpstr>PowerPoint Presentation</vt:lpstr>
      <vt:lpstr>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Maeve Barry</dc:creator>
  <cp:lastModifiedBy>Mark  Barch</cp:lastModifiedBy>
  <cp:revision>48</cp:revision>
  <cp:lastPrinted>2013-12-02T14:30:19Z</cp:lastPrinted>
  <dcterms:created xsi:type="dcterms:W3CDTF">2013-11-14T09:43:31Z</dcterms:created>
  <dcterms:modified xsi:type="dcterms:W3CDTF">2014-06-26T14:18:12Z</dcterms:modified>
</cp:coreProperties>
</file>